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8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7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4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4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93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2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30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48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29" autoAdjust="0"/>
  </p:normalViewPr>
  <p:slideViewPr>
    <p:cSldViewPr snapToGrid="0" snapToObjects="1" showGuides="1">
      <p:cViewPr varScale="1">
        <p:scale>
          <a:sx n="65" d="100"/>
          <a:sy n="65" d="100"/>
        </p:scale>
        <p:origin x="1320" y="40"/>
      </p:cViewPr>
      <p:guideLst>
        <p:guide orient="horz" pos="248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3C58-F5D4-EC41-AC4E-3B9BD4E9F4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BDF3-C25F-564C-88B4-3B84E5928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3C58-F5D4-EC41-AC4E-3B9BD4E9F4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BDF3-C25F-564C-88B4-3B84E5928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2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1188" y="293688"/>
            <a:ext cx="2160587" cy="6240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9427" y="293688"/>
            <a:ext cx="6329363" cy="6240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3C58-F5D4-EC41-AC4E-3B9BD4E9F4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BDF3-C25F-564C-88B4-3B84E5928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3C58-F5D4-EC41-AC4E-3B9BD4E9F4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BDF3-C25F-564C-88B4-3B84E5928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30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3C58-F5D4-EC41-AC4E-3B9BD4E9F4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BDF3-C25F-564C-88B4-3B84E5928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6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9427" y="1706563"/>
            <a:ext cx="4244975" cy="4827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706563"/>
            <a:ext cx="4244975" cy="4827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3C58-F5D4-EC41-AC4E-3B9BD4E9F4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BDF3-C25F-564C-88B4-3B84E5928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6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8" indent="0">
              <a:buNone/>
              <a:defRPr sz="2000" b="1"/>
            </a:lvl2pPr>
            <a:lvl3pPr marL="914237" indent="0">
              <a:buNone/>
              <a:defRPr sz="1800" b="1"/>
            </a:lvl3pPr>
            <a:lvl4pPr marL="1371354" indent="0">
              <a:buNone/>
              <a:defRPr sz="1600" b="1"/>
            </a:lvl4pPr>
            <a:lvl5pPr marL="1828474" indent="0">
              <a:buNone/>
              <a:defRPr sz="1600" b="1"/>
            </a:lvl5pPr>
            <a:lvl6pPr marL="2285593" indent="0">
              <a:buNone/>
              <a:defRPr sz="1600" b="1"/>
            </a:lvl6pPr>
            <a:lvl7pPr marL="2742712" indent="0">
              <a:buNone/>
              <a:defRPr sz="1600" b="1"/>
            </a:lvl7pPr>
            <a:lvl8pPr marL="3199830" indent="0">
              <a:buNone/>
              <a:defRPr sz="1600" b="1"/>
            </a:lvl8pPr>
            <a:lvl9pPr marL="365694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8" indent="0">
              <a:buNone/>
              <a:defRPr sz="2000" b="1"/>
            </a:lvl2pPr>
            <a:lvl3pPr marL="914237" indent="0">
              <a:buNone/>
              <a:defRPr sz="1800" b="1"/>
            </a:lvl3pPr>
            <a:lvl4pPr marL="1371354" indent="0">
              <a:buNone/>
              <a:defRPr sz="1600" b="1"/>
            </a:lvl4pPr>
            <a:lvl5pPr marL="1828474" indent="0">
              <a:buNone/>
              <a:defRPr sz="1600" b="1"/>
            </a:lvl5pPr>
            <a:lvl6pPr marL="2285593" indent="0">
              <a:buNone/>
              <a:defRPr sz="1600" b="1"/>
            </a:lvl6pPr>
            <a:lvl7pPr marL="2742712" indent="0">
              <a:buNone/>
              <a:defRPr sz="1600" b="1"/>
            </a:lvl7pPr>
            <a:lvl8pPr marL="3199830" indent="0">
              <a:buNone/>
              <a:defRPr sz="1600" b="1"/>
            </a:lvl8pPr>
            <a:lvl9pPr marL="365694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3C58-F5D4-EC41-AC4E-3B9BD4E9F4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BDF3-C25F-564C-88B4-3B84E5928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54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3C58-F5D4-EC41-AC4E-3B9BD4E9F4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BDF3-C25F-564C-88B4-3B84E5928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4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3C58-F5D4-EC41-AC4E-3B9BD4E9F4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BDF3-C25F-564C-88B4-3B84E5928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8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8" indent="0">
              <a:buNone/>
              <a:defRPr sz="1200"/>
            </a:lvl2pPr>
            <a:lvl3pPr marL="914237" indent="0">
              <a:buNone/>
              <a:defRPr sz="1000"/>
            </a:lvl3pPr>
            <a:lvl4pPr marL="1371354" indent="0">
              <a:buNone/>
              <a:defRPr sz="900"/>
            </a:lvl4pPr>
            <a:lvl5pPr marL="1828474" indent="0">
              <a:buNone/>
              <a:defRPr sz="900"/>
            </a:lvl5pPr>
            <a:lvl6pPr marL="2285593" indent="0">
              <a:buNone/>
              <a:defRPr sz="900"/>
            </a:lvl6pPr>
            <a:lvl7pPr marL="2742712" indent="0">
              <a:buNone/>
              <a:defRPr sz="900"/>
            </a:lvl7pPr>
            <a:lvl8pPr marL="3199830" indent="0">
              <a:buNone/>
              <a:defRPr sz="900"/>
            </a:lvl8pPr>
            <a:lvl9pPr marL="365694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3C58-F5D4-EC41-AC4E-3B9BD4E9F4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BDF3-C25F-564C-88B4-3B84E5928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8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8" indent="0">
              <a:buNone/>
              <a:defRPr sz="2800"/>
            </a:lvl2pPr>
            <a:lvl3pPr marL="914237" indent="0">
              <a:buNone/>
              <a:defRPr sz="2400"/>
            </a:lvl3pPr>
            <a:lvl4pPr marL="1371354" indent="0">
              <a:buNone/>
              <a:defRPr sz="2000"/>
            </a:lvl4pPr>
            <a:lvl5pPr marL="1828474" indent="0">
              <a:buNone/>
              <a:defRPr sz="2000"/>
            </a:lvl5pPr>
            <a:lvl6pPr marL="2285593" indent="0">
              <a:buNone/>
              <a:defRPr sz="2000"/>
            </a:lvl6pPr>
            <a:lvl7pPr marL="2742712" indent="0">
              <a:buNone/>
              <a:defRPr sz="2000"/>
            </a:lvl7pPr>
            <a:lvl8pPr marL="3199830" indent="0">
              <a:buNone/>
              <a:defRPr sz="2000"/>
            </a:lvl8pPr>
            <a:lvl9pPr marL="365694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8" indent="0">
              <a:buNone/>
              <a:defRPr sz="1200"/>
            </a:lvl2pPr>
            <a:lvl3pPr marL="914237" indent="0">
              <a:buNone/>
              <a:defRPr sz="1000"/>
            </a:lvl3pPr>
            <a:lvl4pPr marL="1371354" indent="0">
              <a:buNone/>
              <a:defRPr sz="900"/>
            </a:lvl4pPr>
            <a:lvl5pPr marL="1828474" indent="0">
              <a:buNone/>
              <a:defRPr sz="900"/>
            </a:lvl5pPr>
            <a:lvl6pPr marL="2285593" indent="0">
              <a:buNone/>
              <a:defRPr sz="900"/>
            </a:lvl6pPr>
            <a:lvl7pPr marL="2742712" indent="0">
              <a:buNone/>
              <a:defRPr sz="900"/>
            </a:lvl7pPr>
            <a:lvl8pPr marL="3199830" indent="0">
              <a:buNone/>
              <a:defRPr sz="900"/>
            </a:lvl8pPr>
            <a:lvl9pPr marL="365694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3C58-F5D4-EC41-AC4E-3B9BD4E9F4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BDF3-C25F-564C-88B4-3B84E5928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9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C3C58-F5D4-EC41-AC4E-3B9BD4E9F4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5BDF3-C25F-564C-88B4-3B84E5928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9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11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0" indent="-342840" algn="l" defTabSz="457118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7" indent="-285699" algn="l" defTabSz="457118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6" indent="-228560" algn="l" defTabSz="457118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4" indent="-228560" algn="l" defTabSz="457118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4" indent="-228560" algn="l" defTabSz="457118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52" indent="-228560" algn="l" defTabSz="45711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1" indent="-228560" algn="l" defTabSz="45711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89" indent="-228560" algn="l" defTabSz="45711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07" indent="-228560" algn="l" defTabSz="45711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8" algn="l" defTabSz="457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7" algn="l" defTabSz="457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4" algn="l" defTabSz="457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4" algn="l" defTabSz="457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3" algn="l" defTabSz="457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2" algn="l" defTabSz="457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0" algn="l" defTabSz="457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8" algn="l" defTabSz="457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5321" y="672655"/>
            <a:ext cx="781335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>
                <a:solidFill>
                  <a:srgbClr val="FF0000"/>
                </a:solidFill>
                <a:effectLst>
                  <a:glow rad="101600">
                    <a:schemeClr val="bg1">
                      <a:lumMod val="65000"/>
                      <a:alpha val="75000"/>
                    </a:schemeClr>
                  </a:glow>
                </a:effectLst>
                <a:latin typeface="KG Miss Kindy Bubble" panose="02000000000000000000" pitchFamily="2" charset="0"/>
                <a:cs typeface="Pea Katrina"/>
              </a:rPr>
              <a:t>Welcome to</a:t>
            </a:r>
          </a:p>
          <a:p>
            <a:pPr algn="ctr"/>
            <a:r>
              <a:rPr lang="en-US" sz="9600" dirty="0" smtClean="0">
                <a:solidFill>
                  <a:srgbClr val="FF0000"/>
                </a:solidFill>
                <a:effectLst>
                  <a:glow rad="101600">
                    <a:schemeClr val="bg1">
                      <a:lumMod val="65000"/>
                      <a:alpha val="75000"/>
                    </a:schemeClr>
                  </a:glow>
                </a:effectLst>
                <a:latin typeface="KG Miss Kindy Bubble" panose="02000000000000000000" pitchFamily="2" charset="0"/>
                <a:cs typeface="Pea Katrina"/>
              </a:rPr>
              <a:t>Open House</a:t>
            </a:r>
            <a:endParaRPr lang="en-US" sz="9600" dirty="0">
              <a:solidFill>
                <a:srgbClr val="FF0000"/>
              </a:solidFill>
              <a:effectLst>
                <a:glow rad="101600">
                  <a:schemeClr val="bg1">
                    <a:lumMod val="65000"/>
                    <a:alpha val="75000"/>
                  </a:schemeClr>
                </a:glow>
              </a:effectLst>
              <a:latin typeface="KG Miss Kindy Bubble" panose="02000000000000000000" pitchFamily="2" charset="0"/>
              <a:cs typeface="Pea Katrin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73838" y="3861881"/>
            <a:ext cx="345921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latin typeface="KG Miss Kindergarten" panose="02000000000000000000" pitchFamily="2" charset="0"/>
                <a:cs typeface="Pea Katrina"/>
              </a:rPr>
              <a:t>Ms. Jenny</a:t>
            </a:r>
          </a:p>
          <a:p>
            <a:pPr algn="ctr"/>
            <a:r>
              <a:rPr lang="en-US" sz="4000" dirty="0" smtClean="0">
                <a:latin typeface="KG Miss Kindergarten" panose="02000000000000000000" pitchFamily="2" charset="0"/>
                <a:cs typeface="Pea Katrina"/>
              </a:rPr>
              <a:t>Kindergarten</a:t>
            </a:r>
            <a:endParaRPr lang="en-US" sz="4000" dirty="0">
              <a:latin typeface="KG Miss Kindergarten" panose="02000000000000000000" pitchFamily="2" charset="0"/>
              <a:cs typeface="Pea Katrina"/>
            </a:endParaRPr>
          </a:p>
        </p:txBody>
      </p:sp>
    </p:spTree>
    <p:extLst>
      <p:ext uri="{BB962C8B-B14F-4D97-AF65-F5344CB8AC3E}">
        <p14:creationId xmlns:p14="http://schemas.microsoft.com/office/powerpoint/2010/main" val="92550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651754" y="1677303"/>
            <a:ext cx="7682622" cy="458731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2800" dirty="0" smtClean="0">
                <a:latin typeface="KG Miss Kindergarten" panose="02000000000000000000" pitchFamily="2" charset="0"/>
                <a:cs typeface="Pea Katrina"/>
              </a:rPr>
              <a:t>Kindergarten can be a big adjustment to a 4 or 5 year old. </a:t>
            </a:r>
          </a:p>
          <a:p>
            <a:pPr marL="457200" indent="-457200">
              <a:buAutoNum type="arabicPeriod"/>
              <a:defRPr/>
            </a:pPr>
            <a:r>
              <a:rPr lang="en-US" sz="1800" dirty="0" smtClean="0">
                <a:latin typeface="KG Miss Kindergarten" panose="02000000000000000000" pitchFamily="2" charset="0"/>
                <a:cs typeface="Noteworthy Light"/>
              </a:rPr>
              <a:t>More responsibilities (increase in class work, less “playtime” than in Preschool, daily homework, taking tests)</a:t>
            </a:r>
          </a:p>
          <a:p>
            <a:pPr marL="457200" indent="-457200">
              <a:buAutoNum type="arabicPeriod"/>
              <a:defRPr/>
            </a:pPr>
            <a:r>
              <a:rPr lang="en-US" sz="1800" dirty="0" smtClean="0">
                <a:latin typeface="KG Miss Kindergarten" panose="02000000000000000000" pitchFamily="2" charset="0"/>
                <a:cs typeface="Noteworthy Light"/>
              </a:rPr>
              <a:t>New rules and procedures (classroom rules, </a:t>
            </a:r>
          </a:p>
          <a:p>
            <a:pPr marL="457200" indent="-457200">
              <a:buNone/>
              <a:defRPr/>
            </a:pPr>
            <a:r>
              <a:rPr lang="en-US" sz="1800" dirty="0" smtClean="0">
                <a:latin typeface="KG Miss Kindergarten" panose="02000000000000000000" pitchFamily="2" charset="0"/>
                <a:cs typeface="Noteworthy Light"/>
              </a:rPr>
              <a:t>       lunch in gym, dismissal in gym, PE or library</a:t>
            </a:r>
          </a:p>
          <a:p>
            <a:pPr marL="457200" indent="-457200">
              <a:buNone/>
              <a:defRPr/>
            </a:pPr>
            <a:r>
              <a:rPr lang="en-US" sz="1800" dirty="0" smtClean="0">
                <a:latin typeface="KG Miss Kindergarten" panose="02000000000000000000" pitchFamily="2" charset="0"/>
                <a:cs typeface="Noteworthy Light"/>
              </a:rPr>
              <a:t>       everyday, less nap time)</a:t>
            </a:r>
          </a:p>
          <a:p>
            <a:pPr marL="457200" indent="-457200">
              <a:buNone/>
              <a:defRPr/>
            </a:pPr>
            <a:endParaRPr lang="en-US" sz="1800" dirty="0" smtClean="0">
              <a:latin typeface="KG Miss Kindergarten" panose="02000000000000000000" pitchFamily="2" charset="0"/>
              <a:cs typeface="Noteworthy Light"/>
            </a:endParaRPr>
          </a:p>
          <a:p>
            <a:pPr marL="457200" indent="-457200">
              <a:buNone/>
              <a:defRPr/>
            </a:pPr>
            <a:r>
              <a:rPr lang="en-US" sz="2400" dirty="0" smtClean="0">
                <a:latin typeface="KG Miss Kindergarten" panose="02000000000000000000" pitchFamily="2" charset="0"/>
                <a:cs typeface="Noteworthy Light"/>
              </a:rPr>
              <a:t>Kindergarten has changed so much </a:t>
            </a:r>
          </a:p>
          <a:p>
            <a:pPr marL="457200" indent="-457200">
              <a:buNone/>
              <a:defRPr/>
            </a:pPr>
            <a:r>
              <a:rPr lang="en-US" sz="2400" dirty="0" smtClean="0">
                <a:latin typeface="KG Miss Kindergarten" panose="02000000000000000000" pitchFamily="2" charset="0"/>
                <a:cs typeface="Noteworthy Light"/>
              </a:rPr>
              <a:t>since we were in school. Please continue </a:t>
            </a:r>
          </a:p>
          <a:p>
            <a:pPr marL="457200" indent="-457200">
              <a:buNone/>
              <a:defRPr/>
            </a:pPr>
            <a:r>
              <a:rPr lang="en-US" sz="2400" dirty="0" smtClean="0">
                <a:latin typeface="KG Miss Kindergarten" panose="02000000000000000000" pitchFamily="2" charset="0"/>
                <a:cs typeface="Noteworthy Light"/>
              </a:rPr>
              <a:t>to encourage your child!</a:t>
            </a:r>
            <a:endParaRPr lang="en-US" sz="2400" dirty="0">
              <a:latin typeface="KG Miss Kindergarten" panose="02000000000000000000" pitchFamily="2" charset="0"/>
              <a:cs typeface="Noteworthy Ligh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0142" y="846306"/>
            <a:ext cx="71545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>
                <a:effectLst>
                  <a:glow rad="101600">
                    <a:schemeClr val="bg1">
                      <a:lumMod val="65000"/>
                      <a:alpha val="75000"/>
                    </a:schemeClr>
                  </a:glow>
                </a:effectLst>
                <a:latin typeface="KG Miss Kindy Bubble" panose="02000000000000000000" pitchFamily="2" charset="0"/>
                <a:cs typeface="Pea Katrina"/>
              </a:rPr>
              <a:t>Off to a great start!</a:t>
            </a:r>
            <a:endParaRPr lang="en-US" sz="4800" dirty="0">
              <a:effectLst>
                <a:glow rad="101600">
                  <a:schemeClr val="bg1">
                    <a:lumMod val="65000"/>
                    <a:alpha val="75000"/>
                  </a:schemeClr>
                </a:glow>
              </a:effectLst>
              <a:latin typeface="KG Miss Kindy Bubble" panose="02000000000000000000" pitchFamily="2" charset="0"/>
              <a:cs typeface="Pea Katrina"/>
            </a:endParaRPr>
          </a:p>
        </p:txBody>
      </p:sp>
    </p:spTree>
    <p:extLst>
      <p:ext uri="{BB962C8B-B14F-4D97-AF65-F5344CB8AC3E}">
        <p14:creationId xmlns:p14="http://schemas.microsoft.com/office/powerpoint/2010/main" val="329131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2096" y="800099"/>
            <a:ext cx="29338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effectLst>
                  <a:glow rad="101600">
                    <a:schemeClr val="bg1">
                      <a:lumMod val="65000"/>
                      <a:alpha val="75000"/>
                    </a:schemeClr>
                  </a:glow>
                </a:effectLst>
                <a:latin typeface="KG Miss Kindy Bubble" panose="02000000000000000000" pitchFamily="2" charset="0"/>
                <a:cs typeface="Pea Katrina"/>
              </a:rPr>
              <a:t>Reading</a:t>
            </a:r>
            <a:endParaRPr lang="en-US" sz="4800" dirty="0">
              <a:effectLst>
                <a:glow rad="101600">
                  <a:schemeClr val="bg1">
                    <a:lumMod val="65000"/>
                    <a:alpha val="75000"/>
                  </a:schemeClr>
                </a:glow>
              </a:effectLst>
              <a:latin typeface="KG Miss Kindy Bubble" panose="02000000000000000000" pitchFamily="2" charset="0"/>
              <a:cs typeface="Pea Katrina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634324" y="1631096"/>
            <a:ext cx="76962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latin typeface="KG Miss Kindergarten" panose="02000000000000000000" pitchFamily="2" charset="0"/>
                <a:cs typeface="Apple Casual" charset="0"/>
              </a:rPr>
              <a:t>Now through beginning of December we are learning two letters/sounds a week, blends, and one vowel words. Goal is to master reading one vowel words by December.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latin typeface="KG Miss Kindergarten" panose="02000000000000000000" pitchFamily="2" charset="0"/>
                <a:cs typeface="Apple Casual" charset="0"/>
              </a:rPr>
              <a:t>December through May we will learn long vowel sounds, special sounds, and begin reading two vowel words. Reading centers will </a:t>
            </a:r>
          </a:p>
          <a:p>
            <a:r>
              <a:rPr lang="en-US" dirty="0">
                <a:latin typeface="KG Miss Kindergarten" panose="02000000000000000000" pitchFamily="2" charset="0"/>
                <a:cs typeface="Apple Casual" charset="0"/>
              </a:rPr>
              <a:t>	</a:t>
            </a:r>
            <a:r>
              <a:rPr lang="en-US" dirty="0" smtClean="0">
                <a:latin typeface="KG Miss Kindergarten" panose="02000000000000000000" pitchFamily="2" charset="0"/>
                <a:cs typeface="Apple Casual" charset="0"/>
              </a:rPr>
              <a:t>begin in January. (sample booklets)</a:t>
            </a:r>
            <a:endParaRPr lang="en-US" dirty="0">
              <a:latin typeface="KG Miss Kindergarten" panose="02000000000000000000" pitchFamily="2" charset="0"/>
              <a:cs typeface="Apple Casu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58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03927" y="800099"/>
            <a:ext cx="30123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>
                <a:effectLst>
                  <a:glow rad="101600">
                    <a:schemeClr val="bg1">
                      <a:lumMod val="65000"/>
                      <a:alpha val="75000"/>
                    </a:schemeClr>
                  </a:glow>
                </a:effectLst>
                <a:latin typeface="KG Miss Kindy Bubble" panose="02000000000000000000" pitchFamily="2" charset="0"/>
                <a:cs typeface="Pea Katrina"/>
              </a:rPr>
              <a:t>Writing</a:t>
            </a:r>
            <a:endParaRPr lang="en-US" sz="6000" dirty="0">
              <a:effectLst>
                <a:glow rad="101600">
                  <a:schemeClr val="bg1">
                    <a:lumMod val="65000"/>
                    <a:alpha val="75000"/>
                  </a:schemeClr>
                </a:glow>
              </a:effectLst>
              <a:latin typeface="KG Miss Kindy Bubble" panose="02000000000000000000" pitchFamily="2" charset="0"/>
              <a:cs typeface="Pea Katrina"/>
            </a:endParaRPr>
          </a:p>
        </p:txBody>
      </p:sp>
      <p:sp>
        <p:nvSpPr>
          <p:cNvPr id="4" name="Content Placeholder 10"/>
          <p:cNvSpPr txBox="1">
            <a:spLocks/>
          </p:cNvSpPr>
          <p:nvPr/>
        </p:nvSpPr>
        <p:spPr>
          <a:xfrm>
            <a:off x="939800" y="1815762"/>
            <a:ext cx="7315200" cy="349554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200" dirty="0" smtClean="0">
                <a:latin typeface="KG Miss Kindergarten" panose="02000000000000000000" pitchFamily="2" charset="0"/>
                <a:cs typeface="Noteworthy Light"/>
              </a:rPr>
              <a:t>Learning how to write is a process. We start by being able to sound out a word and write any sounds we hear. It is okay for a word to be misspelled in Kindergarten. Then next step is writing a sentence with all the components. (Capital letter, spaces, punctuation)</a:t>
            </a:r>
          </a:p>
          <a:p>
            <a:pPr>
              <a:defRPr/>
            </a:pPr>
            <a:r>
              <a:rPr lang="en-US" sz="2200" dirty="0" smtClean="0">
                <a:latin typeface="KG Miss Kindergarten" panose="02000000000000000000" pitchFamily="2" charset="0"/>
                <a:cs typeface="Noteworthy Light"/>
              </a:rPr>
              <a:t>Circle Maps &amp; Four Square Writing</a:t>
            </a:r>
          </a:p>
          <a:p>
            <a:pPr>
              <a:buNone/>
              <a:defRPr/>
            </a:pPr>
            <a:r>
              <a:rPr lang="en-US" sz="2200" dirty="0" smtClean="0">
                <a:latin typeface="KG Miss Kindergarten" panose="02000000000000000000" pitchFamily="2" charset="0"/>
                <a:cs typeface="Noteworthy Light"/>
              </a:rPr>
              <a:t>    Method (sample)</a:t>
            </a:r>
          </a:p>
          <a:p>
            <a:pPr>
              <a:defRPr/>
            </a:pPr>
            <a:r>
              <a:rPr lang="en-US" sz="2200" dirty="0" smtClean="0">
                <a:latin typeface="KG Miss Kindergarten" panose="02000000000000000000" pitchFamily="2" charset="0"/>
                <a:cs typeface="Noteworthy Light"/>
              </a:rPr>
              <a:t>Goal: 5 sentence paragraph by 4</a:t>
            </a:r>
            <a:r>
              <a:rPr lang="en-US" sz="2200" baseline="30000" dirty="0" smtClean="0">
                <a:latin typeface="KG Miss Kindergarten" panose="02000000000000000000" pitchFamily="2" charset="0"/>
                <a:cs typeface="Noteworthy Light"/>
              </a:rPr>
              <a:t>th</a:t>
            </a:r>
          </a:p>
          <a:p>
            <a:pPr>
              <a:buNone/>
              <a:defRPr/>
            </a:pPr>
            <a:r>
              <a:rPr lang="en-US" sz="2200" baseline="30000" dirty="0" smtClean="0">
                <a:latin typeface="KG Miss Kindergarten" panose="02000000000000000000" pitchFamily="2" charset="0"/>
                <a:cs typeface="Noteworthy Light"/>
              </a:rPr>
              <a:t>   </a:t>
            </a:r>
            <a:r>
              <a:rPr lang="en-US" sz="2200" dirty="0" smtClean="0">
                <a:latin typeface="KG Miss Kindergarten" panose="02000000000000000000" pitchFamily="2" charset="0"/>
                <a:cs typeface="Noteworthy Light"/>
              </a:rPr>
              <a:t>  nine weeks</a:t>
            </a:r>
          </a:p>
          <a:p>
            <a:pPr>
              <a:buNone/>
              <a:defRPr/>
            </a:pPr>
            <a:r>
              <a:rPr lang="en-US" sz="2400" dirty="0" smtClean="0">
                <a:latin typeface="DJ Serif" pitchFamily="2" charset="0"/>
                <a:cs typeface="Noteworthy Light"/>
              </a:rPr>
              <a:t> </a:t>
            </a:r>
            <a:endParaRPr lang="en-US" sz="2400" dirty="0">
              <a:latin typeface="DJ Serif" pitchFamily="2" charset="0"/>
              <a:cs typeface="Noteworthy Light"/>
            </a:endParaRPr>
          </a:p>
        </p:txBody>
      </p:sp>
    </p:spTree>
    <p:extLst>
      <p:ext uri="{BB962C8B-B14F-4D97-AF65-F5344CB8AC3E}">
        <p14:creationId xmlns:p14="http://schemas.microsoft.com/office/powerpoint/2010/main" val="351042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2777" y="800099"/>
            <a:ext cx="81746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effectLst>
                  <a:glow rad="101600">
                    <a:schemeClr val="bg1">
                      <a:lumMod val="65000"/>
                      <a:alpha val="75000"/>
                    </a:schemeClr>
                  </a:glow>
                </a:effectLst>
                <a:latin typeface="KG Miss Kindy Bubble" panose="02000000000000000000" pitchFamily="2" charset="0"/>
                <a:cs typeface="Pea Katrina"/>
              </a:rPr>
              <a:t>Contact Information</a:t>
            </a:r>
            <a:r>
              <a:rPr lang="en-US" sz="6000" dirty="0" smtClean="0">
                <a:effectLst>
                  <a:glow rad="101600">
                    <a:schemeClr val="bg1">
                      <a:lumMod val="65000"/>
                      <a:alpha val="75000"/>
                    </a:schemeClr>
                  </a:glow>
                </a:effectLst>
                <a:latin typeface="DJ FiddleSticks" pitchFamily="2" charset="0"/>
                <a:cs typeface="Pea Katrina"/>
              </a:rPr>
              <a:t>:</a:t>
            </a:r>
            <a:endParaRPr lang="en-US" sz="6000" dirty="0">
              <a:effectLst>
                <a:glow rad="101600">
                  <a:schemeClr val="bg1">
                    <a:lumMod val="65000"/>
                    <a:alpha val="75000"/>
                  </a:schemeClr>
                </a:glow>
              </a:effectLst>
              <a:latin typeface="DJ FiddleSticks" pitchFamily="2" charset="0"/>
              <a:cs typeface="Pea Katrin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696853" y="1840676"/>
            <a:ext cx="5865256" cy="36576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800" dirty="0" smtClean="0">
                <a:latin typeface="KG Miss Kindergarten" panose="02000000000000000000" pitchFamily="2" charset="0"/>
                <a:ea typeface="ＭＳ Ｐゴシック" charset="0"/>
                <a:cs typeface="Noteworthy Light"/>
              </a:rPr>
              <a:t>Please feel free to contact me by </a:t>
            </a:r>
            <a:r>
              <a:rPr lang="en-US" sz="2800" dirty="0" err="1" smtClean="0">
                <a:latin typeface="KG Miss Kindergarten" panose="02000000000000000000" pitchFamily="2" charset="0"/>
                <a:ea typeface="ＭＳ Ｐゴシック" charset="0"/>
                <a:cs typeface="Noteworthy Light"/>
              </a:rPr>
              <a:t>Bloomz</a:t>
            </a:r>
            <a:r>
              <a:rPr lang="en-US" sz="2800" dirty="0" smtClean="0">
                <a:latin typeface="KG Miss Kindergarten" panose="02000000000000000000" pitchFamily="2" charset="0"/>
                <a:ea typeface="ＭＳ Ｐゴシック" charset="0"/>
                <a:cs typeface="Noteworthy Light"/>
              </a:rPr>
              <a:t> or email if you have any questions or concerns.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KG Miss Kindergarten" panose="02000000000000000000" pitchFamily="2" charset="0"/>
                <a:ea typeface="ＭＳ Ｐゴシック" charset="0"/>
                <a:cs typeface="Noteworthy Light"/>
              </a:rPr>
              <a:t> If you need to set up a conference we can always schedule one during my planning time, 1:00-1:45</a:t>
            </a:r>
            <a:r>
              <a:rPr lang="en-US" sz="2800" dirty="0" smtClean="0">
                <a:latin typeface="KG Miss Kindergarten" panose="02000000000000000000" pitchFamily="2" charset="0"/>
                <a:ea typeface="ＭＳ Ｐゴシック" charset="0"/>
                <a:cs typeface="Noteworthy Ligh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KG Miss Kindergarten" panose="02000000000000000000" pitchFamily="2" charset="0"/>
                <a:ea typeface="ＭＳ Ｐゴシック" charset="0"/>
                <a:cs typeface="Noteworthy Light"/>
              </a:rPr>
              <a:t>Website has lots of resources to help </a:t>
            </a:r>
            <a:r>
              <a:rPr lang="en-US" sz="2800" smtClean="0">
                <a:latin typeface="KG Miss Kindergarten" panose="02000000000000000000" pitchFamily="2" charset="0"/>
                <a:ea typeface="ＭＳ Ｐゴシック" charset="0"/>
                <a:cs typeface="Noteworthy Light"/>
              </a:rPr>
              <a:t>with school.</a:t>
            </a:r>
            <a:endParaRPr lang="en-US" sz="2800" dirty="0" smtClean="0">
              <a:latin typeface="KG Miss Kindergarten" panose="02000000000000000000" pitchFamily="2" charset="0"/>
              <a:ea typeface="ＭＳ Ｐゴシック" charset="0"/>
              <a:cs typeface="Noteworthy Light"/>
            </a:endParaRPr>
          </a:p>
          <a:p>
            <a:pPr>
              <a:lnSpc>
                <a:spcPct val="90000"/>
              </a:lnSpc>
              <a:buNone/>
            </a:pPr>
            <a:endParaRPr lang="en-US" dirty="0" smtClean="0">
              <a:latin typeface="Noteworthy Light"/>
              <a:ea typeface="ＭＳ Ｐゴシック" charset="0"/>
              <a:cs typeface="Noteworthy Light"/>
            </a:endParaRPr>
          </a:p>
        </p:txBody>
      </p:sp>
    </p:spTree>
    <p:extLst>
      <p:ext uri="{BB962C8B-B14F-4D97-AF65-F5344CB8AC3E}">
        <p14:creationId xmlns:p14="http://schemas.microsoft.com/office/powerpoint/2010/main" val="6157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1016000" y="977900"/>
            <a:ext cx="7162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>
                <a:latin typeface="KG Miss Kindergarten" panose="02000000000000000000" pitchFamily="2" charset="0"/>
                <a:cs typeface="Pea Katrina"/>
              </a:rPr>
              <a:t>I am looking forward to a wonderful year. We are going to have so much fun learning all kinds of new things</a:t>
            </a:r>
            <a:r>
              <a:rPr lang="en-US" sz="3200" dirty="0">
                <a:latin typeface="KG Miss Kindergarten" panose="02000000000000000000" pitchFamily="2" charset="0"/>
                <a:cs typeface="Pea Katrina"/>
              </a:rPr>
              <a:t>.</a:t>
            </a:r>
          </a:p>
          <a:p>
            <a:pPr algn="ctr"/>
            <a:endParaRPr lang="en-US" sz="3200" dirty="0">
              <a:latin typeface="Jester" charset="0"/>
            </a:endParaRPr>
          </a:p>
          <a:p>
            <a:pPr algn="ctr"/>
            <a:endParaRPr lang="en-US" dirty="0">
              <a:latin typeface="Chalkboard" charset="0"/>
            </a:endParaRPr>
          </a:p>
          <a:p>
            <a:pPr algn="ctr"/>
            <a:endParaRPr lang="en-US" dirty="0">
              <a:latin typeface="Chalkboard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92770" y="4062243"/>
            <a:ext cx="4747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DJ Groovey"/>
                <a:cs typeface="DJ Groovey"/>
              </a:rPr>
              <a:t> </a:t>
            </a:r>
            <a:endParaRPr lang="en-US" sz="2400" dirty="0">
              <a:latin typeface="DJ Groovey"/>
              <a:cs typeface="DJ Groovey"/>
            </a:endParaRPr>
          </a:p>
        </p:txBody>
      </p:sp>
    </p:spTree>
    <p:extLst>
      <p:ext uri="{BB962C8B-B14F-4D97-AF65-F5344CB8AC3E}">
        <p14:creationId xmlns:p14="http://schemas.microsoft.com/office/powerpoint/2010/main" val="394390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7435</TotalTime>
  <Words>307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20" baseType="lpstr">
      <vt:lpstr>ＭＳ Ｐゴシック</vt:lpstr>
      <vt:lpstr>Apple Casual</vt:lpstr>
      <vt:lpstr>Arial</vt:lpstr>
      <vt:lpstr>Calibri</vt:lpstr>
      <vt:lpstr>Chalkboard</vt:lpstr>
      <vt:lpstr>DJ FiddleSticks</vt:lpstr>
      <vt:lpstr>DJ Groovey</vt:lpstr>
      <vt:lpstr>DJ Serif</vt:lpstr>
      <vt:lpstr>Jester</vt:lpstr>
      <vt:lpstr>KG Miss Kindergarten</vt:lpstr>
      <vt:lpstr>KG Miss Kindy Bubble</vt:lpstr>
      <vt:lpstr>Noteworthy Light</vt:lpstr>
      <vt:lpstr>Pea Katrina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JD's Rockin Readers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Johnson</dc:creator>
  <cp:lastModifiedBy>Jennifer Falgout</cp:lastModifiedBy>
  <cp:revision>37</cp:revision>
  <dcterms:created xsi:type="dcterms:W3CDTF">2014-07-15T11:24:33Z</dcterms:created>
  <dcterms:modified xsi:type="dcterms:W3CDTF">2020-09-28T18:00:51Z</dcterms:modified>
</cp:coreProperties>
</file>